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06"/>
  </p:notesMasterIdLst>
  <p:handoutMasterIdLst>
    <p:handoutMasterId r:id="rId107"/>
  </p:handoutMasterIdLst>
  <p:sldIdLst>
    <p:sldId id="687" r:id="rId70"/>
    <p:sldId id="696" r:id="rId71"/>
    <p:sldId id="715" r:id="rId72"/>
    <p:sldId id="718" r:id="rId73"/>
    <p:sldId id="716" r:id="rId74"/>
    <p:sldId id="717" r:id="rId75"/>
    <p:sldId id="699" r:id="rId76"/>
    <p:sldId id="688" r:id="rId77"/>
    <p:sldId id="702" r:id="rId78"/>
    <p:sldId id="697" r:id="rId79"/>
    <p:sldId id="714" r:id="rId80"/>
    <p:sldId id="698" r:id="rId81"/>
    <p:sldId id="690" r:id="rId82"/>
    <p:sldId id="706" r:id="rId83"/>
    <p:sldId id="704" r:id="rId84"/>
    <p:sldId id="679" r:id="rId85"/>
    <p:sldId id="713" r:id="rId86"/>
    <p:sldId id="710" r:id="rId87"/>
    <p:sldId id="673" r:id="rId88"/>
    <p:sldId id="700" r:id="rId89"/>
    <p:sldId id="705" r:id="rId90"/>
    <p:sldId id="708" r:id="rId91"/>
    <p:sldId id="707" r:id="rId92"/>
    <p:sldId id="709" r:id="rId93"/>
    <p:sldId id="711" r:id="rId94"/>
    <p:sldId id="712" r:id="rId95"/>
    <p:sldId id="693" r:id="rId96"/>
    <p:sldId id="719" r:id="rId97"/>
    <p:sldId id="721" r:id="rId98"/>
    <p:sldId id="722" r:id="rId99"/>
    <p:sldId id="723" r:id="rId100"/>
    <p:sldId id="724" r:id="rId101"/>
    <p:sldId id="689" r:id="rId102"/>
    <p:sldId id="686" r:id="rId103"/>
    <p:sldId id="694" r:id="rId104"/>
    <p:sldId id="695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>
            <p14:sldId id="687"/>
            <p14:sldId id="696"/>
            <p14:sldId id="715"/>
            <p14:sldId id="718"/>
            <p14:sldId id="716"/>
            <p14:sldId id="717"/>
            <p14:sldId id="699"/>
            <p14:sldId id="688"/>
            <p14:sldId id="702"/>
            <p14:sldId id="697"/>
            <p14:sldId id="714"/>
            <p14:sldId id="698"/>
            <p14:sldId id="690"/>
            <p14:sldId id="706"/>
            <p14:sldId id="704"/>
            <p14:sldId id="679"/>
            <p14:sldId id="713"/>
            <p14:sldId id="710"/>
            <p14:sldId id="673"/>
            <p14:sldId id="700"/>
            <p14:sldId id="705"/>
            <p14:sldId id="708"/>
            <p14:sldId id="707"/>
            <p14:sldId id="709"/>
            <p14:sldId id="711"/>
            <p14:sldId id="712"/>
            <p14:sldId id="693"/>
            <p14:sldId id="719"/>
            <p14:sldId id="721"/>
            <p14:sldId id="722"/>
            <p14:sldId id="723"/>
            <p14:sldId id="724"/>
            <p14:sldId id="689"/>
            <p14:sldId id="686"/>
            <p14:sldId id="694"/>
            <p14:sldId id="6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34A"/>
    <a:srgbClr val="E0F4FE"/>
    <a:srgbClr val="0073B4"/>
    <a:srgbClr val="438EB7"/>
    <a:srgbClr val="00B9F2"/>
    <a:srgbClr val="007AC2"/>
    <a:srgbClr val="C0E8FF"/>
    <a:srgbClr val="C8EBFF"/>
    <a:srgbClr val="053264"/>
    <a:srgbClr val="7B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78" autoAdjust="0"/>
    <p:restoredTop sz="86391" autoAdjust="0"/>
  </p:normalViewPr>
  <p:slideViewPr>
    <p:cSldViewPr snapToGrid="0" snapToObjects="1" showGuides="1">
      <p:cViewPr varScale="1">
        <p:scale>
          <a:sx n="80" d="100"/>
          <a:sy n="80" d="100"/>
        </p:scale>
        <p:origin x="1170" y="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12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07" Type="http://schemas.openxmlformats.org/officeDocument/2006/relationships/handoutMaster" Target="handoutMasters/handoutMaster1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66" Type="http://schemas.openxmlformats.org/officeDocument/2006/relationships/customXml" Target="../customXml/item66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87" Type="http://schemas.openxmlformats.org/officeDocument/2006/relationships/slide" Target="slides/slide18.xml"/><Relationship Id="rId102" Type="http://schemas.openxmlformats.org/officeDocument/2006/relationships/slide" Target="slides/slide33.xml"/><Relationship Id="rId110" Type="http://schemas.openxmlformats.org/officeDocument/2006/relationships/theme" Target="theme/theme1.xml"/><Relationship Id="rId5" Type="http://schemas.openxmlformats.org/officeDocument/2006/relationships/customXml" Target="../customXml/item5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100" Type="http://schemas.openxmlformats.org/officeDocument/2006/relationships/slide" Target="slides/slide31.xml"/><Relationship Id="rId105" Type="http://schemas.openxmlformats.org/officeDocument/2006/relationships/slide" Target="slides/slide36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slide" Target="slides/slide34.xml"/><Relationship Id="rId108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1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notesMaster" Target="notesMasters/notesMaster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slide" Target="slides/slide30.xml"/><Relationship Id="rId101" Type="http://schemas.openxmlformats.org/officeDocument/2006/relationships/slide" Target="slides/slide3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viewProps" Target="viewProps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slide" Target="slides/slide35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54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51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95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2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09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93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5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22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60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85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72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2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35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10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6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61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54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96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86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30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7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413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6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38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68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2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4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29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84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4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56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6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7/16/2018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7/16/2018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7/16/2018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jp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7.png"/><Relationship Id="rId5" Type="http://schemas.microsoft.com/office/2007/relationships/hdphoto" Target="../media/hdphoto2.wdp"/><Relationship Id="rId10" Type="http://schemas.openxmlformats.org/officeDocument/2006/relationships/image" Target="../media/image46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9.png"/><Relationship Id="rId5" Type="http://schemas.microsoft.com/office/2007/relationships/hdphoto" Target="../media/hdphoto2.wdp"/><Relationship Id="rId10" Type="http://schemas.openxmlformats.org/officeDocument/2006/relationships/image" Target="../media/image58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lucaNicola/JSAPI_demos#urban-development-in-boston" TargetMode="External"/><Relationship Id="rId13" Type="http://schemas.openxmlformats.org/officeDocument/2006/relationships/hyperlink" Target="https://ralucanicola.github.io/JSAPI_demos/urban-sketch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developers.arcgis.com/javascript/latest/sample-code/layers-scenelayer-edges/index.html" TargetMode="External"/><Relationship Id="rId12" Type="http://schemas.openxmlformats.org/officeDocument/2006/relationships/hyperlink" Target="https://github.com/RalucaNicola/JSAPI_demos/tree/master/urban-sketch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s://github.com/RalucaNicola/JSAPI_demos#urban-sketch" TargetMode="External"/><Relationship Id="rId5" Type="http://schemas.microsoft.com/office/2007/relationships/hdphoto" Target="../media/hdphoto2.wdp"/><Relationship Id="rId10" Type="http://schemas.openxmlformats.org/officeDocument/2006/relationships/hyperlink" Target="https://ralucanicola.github.io/JSAPI_demos/urban-development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github.com/RalucaNicola/JSAPI_demos/tree/master/urban-development" TargetMode="External"/><Relationship Id="rId14" Type="http://schemas.openxmlformats.org/officeDocument/2006/relationships/hyperlink" Target="https://github.com/RalucaNicola/edge-renderin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lucaNicola/hiking-app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developers.arcgis.com/javascript/latest/sample-code/visualization-point-styles/index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developers.arcgis.com/javascript/latest/sample-code/sceneview-underground/index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alucaNicola/JSAPI_demos#worlds-biggest-cities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developers.arcgis.com/javascript/latest/sample-code/sceneview-background/index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hyperlink" Target="https://ralucanicola.github.io/JSAPI_demos/cities-globe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github.com/RalucaNicola/JSAPI_demos/tree/master/cities-globe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sample-code/layers-pointcloud-color-modulation/index.html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developers.arcgis.com/javascript/latest/sample-code/layers-pointcloud/index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hyperlink" Target="https://developers.arcgis.com/javascript/latest/sample-code/layers-pointcloud-size-density/index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renderers-Renderer.html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blogs.esri.com/esri/arcgis/2016/02/01/3d-visualization-using-attributes-to-represent-real-world-sizes-of-feature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s.esri.com/esri/arcgis/2016/01/25/3d-visualization-working-with-objects-paths-and-extrusion/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blogs.esri.com/esri/arcgis/2016/01/19/3d-visualization-working-with-icons-lines-and-fill-symbols/" TargetMode="External"/><Relationship Id="rId10" Type="http://schemas.openxmlformats.org/officeDocument/2006/relationships/hyperlink" Target="https://developers.arcgis.com/javascript/latest/api-reference/esri-symbols-Symbol3DLayer.html" TargetMode="External"/><Relationship Id="rId4" Type="http://schemas.openxmlformats.org/officeDocument/2006/relationships/hyperlink" Target="https://developers.arcgis.com/javascript/latest/sample-code/get-started-visualization/index.html" TargetMode="External"/><Relationship Id="rId9" Type="http://schemas.openxmlformats.org/officeDocument/2006/relationships/hyperlink" Target="https://developers.arcgis.com/javascript/latest/api-reference/esri-symbols-Symbol3D.html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12621F-0CC0-3742-A6F5-FCCB721DB689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0000">
                  <a:srgbClr val="00DFDD">
                    <a:alpha val="20000"/>
                  </a:srgbClr>
                </a:gs>
                <a:gs pos="85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5C11E90-9296-FB42-B672-2FF56CB18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" t="11542" r="6390" b="10038"/>
            <a:stretch/>
          </p:blipFill>
          <p:spPr>
            <a:xfrm>
              <a:off x="1206371" y="1141337"/>
              <a:ext cx="1668634" cy="4562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A0CA79-83F3-4D4E-A2E7-5728D056E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0000"/>
            </a:blip>
            <a:srcRect l="5368" t="6656" r="4907" b="7246"/>
            <a:stretch/>
          </p:blipFill>
          <p:spPr>
            <a:xfrm>
              <a:off x="1" y="821"/>
              <a:ext cx="1608794" cy="19586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39A577-7186-6D47-99B5-24A455837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5000"/>
            </a:blip>
            <a:srcRect r="11866"/>
            <a:stretch/>
          </p:blipFill>
          <p:spPr>
            <a:xfrm>
              <a:off x="7489707" y="720835"/>
              <a:ext cx="4702293" cy="6137165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2E8637-DE7D-EF4B-A038-28209DA54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41816" y="5544043"/>
              <a:ext cx="1269014" cy="87703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35000"/>
                </a:prstClr>
              </a:outerShdw>
            </a:effectLst>
          </p:spPr>
        </p:pic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B0828887-25BB-6843-9362-31E218D43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451" y="2428193"/>
            <a:ext cx="9088444" cy="914400"/>
          </a:xfrm>
        </p:spPr>
        <p:txBody>
          <a:bodyPr/>
          <a:lstStyle/>
          <a:p>
            <a:pPr algn="l"/>
            <a:r>
              <a:rPr lang="en-US" sz="5400" b="0" dirty="0"/>
              <a:t>3D Visualization with the ArcGIS API for JavaScript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E8453D28-7FB1-8D4F-B19C-2A63CD5AC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465218"/>
            <a:ext cx="9097641" cy="9144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C000"/>
                </a:solidFill>
              </a:rPr>
              <a:t>Kristian Ekenes &amp; Johannes Schmid</a:t>
            </a:r>
          </a:p>
        </p:txBody>
      </p:sp>
    </p:spTree>
    <p:extLst>
      <p:ext uri="{BB962C8B-B14F-4D97-AF65-F5344CB8AC3E}">
        <p14:creationId xmlns:p14="http://schemas.microsoft.com/office/powerpoint/2010/main" val="74045167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D10E33AA-8991-6C43-AC7F-A5456457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City thematic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024F1-CFE1-4D4A-BD96-FBB0D5625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095" y="1076827"/>
            <a:ext cx="10196762" cy="54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2970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D10E33AA-8991-6C43-AC7F-A5456457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Urban 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031700-E8E8-1840-B675-4BD3AF167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139" y="1353333"/>
            <a:ext cx="10240800" cy="52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38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CAFE9589-1F5C-1F49-AB88-E441A443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52342-C157-2944-8809-913B7CFD838E}"/>
              </a:ext>
            </a:extLst>
          </p:cNvPr>
          <p:cNvSpPr txBox="1"/>
          <p:nvPr/>
        </p:nvSpPr>
        <p:spPr>
          <a:xfrm>
            <a:off x="589645" y="1259486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F6422-005E-9741-AB71-64882FBF1C08}"/>
              </a:ext>
            </a:extLst>
          </p:cNvPr>
          <p:cNvSpPr txBox="1"/>
          <p:nvPr/>
        </p:nvSpPr>
        <p:spPr>
          <a:xfrm>
            <a:off x="5111532" y="47851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DABDC5-CA58-C041-A888-B1FF56586466}"/>
              </a:ext>
            </a:extLst>
          </p:cNvPr>
          <p:cNvSpPr txBox="1"/>
          <p:nvPr/>
        </p:nvSpPr>
        <p:spPr>
          <a:xfrm>
            <a:off x="9152251" y="146447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SceneLayer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91D4D-A3FF-5248-AA1E-7F9A008D1222}"/>
              </a:ext>
            </a:extLst>
          </p:cNvPr>
          <p:cNvSpPr txBox="1"/>
          <p:nvPr/>
        </p:nvSpPr>
        <p:spPr>
          <a:xfrm>
            <a:off x="589645" y="5163739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99A25-E7D1-454F-9A4A-11255ABDCDB2}"/>
              </a:ext>
            </a:extLst>
          </p:cNvPr>
          <p:cNvSpPr txBox="1"/>
          <p:nvPr/>
        </p:nvSpPr>
        <p:spPr>
          <a:xfrm>
            <a:off x="8966740" y="5359998"/>
            <a:ext cx="2197033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/>
              <a:t>PointCloudLayer</a:t>
            </a:r>
            <a:endParaRPr 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731A8-E42A-B546-AB5A-0B0047D11E10}"/>
              </a:ext>
            </a:extLst>
          </p:cNvPr>
          <p:cNvSpPr txBox="1"/>
          <p:nvPr/>
        </p:nvSpPr>
        <p:spPr>
          <a:xfrm>
            <a:off x="5111532" y="597496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934C9B-6615-8847-8AF4-E39DD67BE9C7}"/>
              </a:ext>
            </a:extLst>
          </p:cNvPr>
          <p:cNvSpPr txBox="1"/>
          <p:nvPr/>
        </p:nvSpPr>
        <p:spPr>
          <a:xfrm>
            <a:off x="3910560" y="4743772"/>
            <a:ext cx="4180576" cy="41996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dirty="0">
                <a:ea typeface="+mn-ea"/>
                <a:cs typeface="+mn-cs"/>
              </a:rPr>
              <a:t>Includes 2D data sources</a:t>
            </a:r>
          </a:p>
        </p:txBody>
      </p:sp>
    </p:spTree>
    <p:extLst>
      <p:ext uri="{BB962C8B-B14F-4D97-AF65-F5344CB8AC3E}">
        <p14:creationId xmlns:p14="http://schemas.microsoft.com/office/powerpoint/2010/main" val="25239856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9394B6-EF37-0742-AD0F-D954222E8597}"/>
              </a:ext>
            </a:extLst>
          </p:cNvPr>
          <p:cNvGrpSpPr/>
          <p:nvPr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815773-F6C0-0148-878B-0E85412D5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9764C-7072-1B4D-806D-29DF3711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6281FB-9A7E-ED4A-9FEC-9B40EC14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EFD8F-7E38-604D-9CC8-9C676A0B6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B5A653-FB70-DF40-9F40-D26C4EC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048B2-ECE4-8546-A723-E98F3B13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renderers, symbols, symbol layers…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A538B0-1E9F-8945-87B7-C6B4C8E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324404313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itle 6">
            <a:extLst>
              <a:ext uri="{FF2B5EF4-FFF2-40B4-BE49-F238E27FC236}">
                <a16:creationId xmlns:a16="http://schemas.microsoft.com/office/drawing/2014/main" id="{5CA5A7B5-7CD3-8148-AE9E-7C40367615E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CE26EDD-9088-9C42-8F47-B90A7C4713C8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b="0" dirty="0"/>
              <a:t>Renderers  &amp;  Visual Variables</a:t>
            </a:r>
          </a:p>
          <a:p>
            <a:pPr marL="852488" lvl="1" indent="-627063">
              <a:buFont typeface="+mj-lt"/>
              <a:buAutoNum type="arabicPeriod"/>
            </a:pPr>
            <a:r>
              <a:rPr lang="en-US" sz="3800" b="0" dirty="0"/>
              <a:t>Field value(s)</a:t>
            </a:r>
            <a:br>
              <a:rPr lang="en-US" sz="3800" b="0" dirty="0"/>
            </a:br>
            <a:r>
              <a:rPr lang="en-US" sz="1800" b="0" dirty="0">
                <a:solidFill>
                  <a:srgbClr val="FFFFC0"/>
                </a:solidFill>
              </a:rPr>
              <a:t>TOTAL_POP</a:t>
            </a:r>
          </a:p>
          <a:p>
            <a:pPr marL="852488" lvl="3" indent="-627063">
              <a:buFont typeface="Lucida Grande"/>
              <a:buNone/>
            </a:pPr>
            <a:endParaRPr lang="en-US" sz="1800" b="0" dirty="0">
              <a:solidFill>
                <a:srgbClr val="FFFFC0"/>
              </a:solidFill>
            </a:endParaRPr>
          </a:p>
          <a:p>
            <a:pPr marL="852487" lvl="1" indent="-571500">
              <a:buFont typeface="+mj-lt"/>
              <a:buAutoNum type="arabicPeriod"/>
            </a:pPr>
            <a:r>
              <a:rPr lang="en-US" sz="2800" b="0" dirty="0"/>
              <a:t>Arcade expression</a:t>
            </a:r>
            <a:br>
              <a:rPr lang="en-US" sz="2800" b="0" dirty="0"/>
            </a:br>
            <a:r>
              <a:rPr lang="en-US" sz="1200" b="0" dirty="0">
                <a:solidFill>
                  <a:srgbClr val="FFFFC0"/>
                </a:solidFill>
              </a:rPr>
              <a:t>Round( ($</a:t>
            </a:r>
            <a:r>
              <a:rPr lang="en-US" sz="1200" b="0" dirty="0" err="1">
                <a:solidFill>
                  <a:srgbClr val="FFFFC0"/>
                </a:solidFill>
              </a:rPr>
              <a:t>feature.BACHELOR</a:t>
            </a:r>
            <a:r>
              <a:rPr lang="en-US" sz="1200" b="0" dirty="0">
                <a:solidFill>
                  <a:srgbClr val="FFFFC0"/>
                </a:solidFill>
              </a:rPr>
              <a:t> + $</a:t>
            </a:r>
            <a:r>
              <a:rPr lang="en-US" sz="1200" b="0" dirty="0" err="1">
                <a:solidFill>
                  <a:srgbClr val="FFFFC0"/>
                </a:solidFill>
              </a:rPr>
              <a:t>feature.MASTER</a:t>
            </a:r>
            <a:r>
              <a:rPr lang="en-US" sz="1200" b="0" dirty="0">
                <a:solidFill>
                  <a:srgbClr val="FFFFC0"/>
                </a:solidFill>
              </a:rPr>
              <a:t>) / $feature.POP_25UP) );</a:t>
            </a:r>
          </a:p>
          <a:p>
            <a:pPr marL="852487" lvl="1" indent="-571500"/>
            <a:endParaRPr lang="en-US" b="0" dirty="0"/>
          </a:p>
          <a:p>
            <a:pPr marL="852487" lvl="1" indent="-571500">
              <a:buFont typeface="+mj-lt"/>
              <a:buAutoNum type="arabicPeriod" startAt="3"/>
            </a:pPr>
            <a:r>
              <a:rPr lang="en-US" b="0" dirty="0"/>
              <a:t>JavaScript function</a:t>
            </a:r>
            <a:br>
              <a:rPr lang="en-US" b="0" dirty="0"/>
            </a:b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(graphic){   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endParaRPr lang="en-US" sz="12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1772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6C7C422-C0E7-E042-AD08-8CBABA40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Renderers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FD8E9D5E-96A7-074F-85D2-EC4ACD2F32BE}"/>
              </a:ext>
            </a:extLst>
          </p:cNvPr>
          <p:cNvSpPr txBox="1">
            <a:spLocks/>
          </p:cNvSpPr>
          <p:nvPr/>
        </p:nvSpPr>
        <p:spPr>
          <a:xfrm>
            <a:off x="830580" y="2231718"/>
            <a:ext cx="2394354" cy="43653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C91B48F8-F61A-D54B-8450-8B34B69CC578}"/>
              </a:ext>
            </a:extLst>
          </p:cNvPr>
          <p:cNvSpPr txBox="1">
            <a:spLocks/>
          </p:cNvSpPr>
          <p:nvPr/>
        </p:nvSpPr>
        <p:spPr>
          <a:xfrm>
            <a:off x="4185384" y="2274164"/>
            <a:ext cx="3164776" cy="394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F9725A71-BF0F-ED43-AAB5-8824B6F67705}"/>
              </a:ext>
            </a:extLst>
          </p:cNvPr>
          <p:cNvSpPr txBox="1">
            <a:spLocks/>
          </p:cNvSpPr>
          <p:nvPr/>
        </p:nvSpPr>
        <p:spPr>
          <a:xfrm>
            <a:off x="8255286" y="2317907"/>
            <a:ext cx="3078528" cy="3853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24" name="Picture 23" descr="Screen Shot 2017-07-01 at 4.11.57 PM.png">
            <a:extLst>
              <a:ext uri="{FF2B5EF4-FFF2-40B4-BE49-F238E27FC236}">
                <a16:creationId xmlns:a16="http://schemas.microsoft.com/office/drawing/2014/main" id="{7A52F469-3E50-AF43-8943-30EEB62E0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9" y="2946138"/>
            <a:ext cx="2459801" cy="1996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CF4EBF-257C-6B4A-B179-43FDC714A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3941" y="2946137"/>
            <a:ext cx="3494754" cy="20367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BAD775-E6A6-6349-A937-D5D771B32F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44" b="14905"/>
          <a:stretch/>
        </p:blipFill>
        <p:spPr>
          <a:xfrm>
            <a:off x="3978119" y="2931893"/>
            <a:ext cx="3492555" cy="20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646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1527686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7-07-01 at 4.5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7" name="Picture 6" descr="Screen Shot 2017-07-01 at 5.09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2" name="Picture 11" descr="Screen Shot 2017-07-01 at 4.48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01949" y="6490147"/>
            <a:ext cx="10826496" cy="215444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600" dirty="0"/>
              <a:t>…and </a:t>
            </a:r>
            <a:r>
              <a:rPr lang="en-US" sz="1600" dirty="0" err="1"/>
              <a:t>PointCloud</a:t>
            </a:r>
            <a:r>
              <a:rPr lang="en-US" sz="1600" dirty="0"/>
              <a:t> Renderers</a:t>
            </a:r>
          </a:p>
        </p:txBody>
      </p:sp>
    </p:spTree>
    <p:extLst>
      <p:ext uri="{BB962C8B-B14F-4D97-AF65-F5344CB8AC3E}">
        <p14:creationId xmlns:p14="http://schemas.microsoft.com/office/powerpoint/2010/main" val="113440904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AFD46D01-2312-DD46-9A2F-3B62784474CD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FD33BCC-61E9-4947-81D1-461862F13BD7}"/>
              </a:ext>
            </a:extLst>
          </p:cNvPr>
          <p:cNvSpPr txBox="1">
            <a:spLocks/>
          </p:cNvSpPr>
          <p:nvPr/>
        </p:nvSpPr>
        <p:spPr>
          <a:xfrm>
            <a:off x="272330" y="5173982"/>
            <a:ext cx="2670255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/>
              <a:t>PointSymbol3D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2955A99-DFFD-3347-965A-72ECE0C81C4B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40C96F2-65C6-AF4E-9CF2-A8E25E55D5EC}"/>
              </a:ext>
            </a:extLst>
          </p:cNvPr>
          <p:cNvSpPr txBox="1">
            <a:spLocks/>
          </p:cNvSpPr>
          <p:nvPr/>
        </p:nvSpPr>
        <p:spPr>
          <a:xfrm>
            <a:off x="3322622" y="5173982"/>
            <a:ext cx="247176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LineSymbol3D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96FA64F-81D0-3046-9CBA-585199B8D4A4}"/>
              </a:ext>
            </a:extLst>
          </p:cNvPr>
          <p:cNvSpPr txBox="1">
            <a:spLocks/>
          </p:cNvSpPr>
          <p:nvPr/>
        </p:nvSpPr>
        <p:spPr>
          <a:xfrm>
            <a:off x="9221114" y="5173982"/>
            <a:ext cx="270767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MeshSymbol3D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B8DA073E-6EF3-D142-A6A5-A92F750FA343}"/>
              </a:ext>
            </a:extLst>
          </p:cNvPr>
          <p:cNvSpPr txBox="1">
            <a:spLocks/>
          </p:cNvSpPr>
          <p:nvPr/>
        </p:nvSpPr>
        <p:spPr>
          <a:xfrm>
            <a:off x="5928207" y="5159296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PolygonSymbol3D</a:t>
            </a:r>
          </a:p>
        </p:txBody>
      </p:sp>
      <p:pic>
        <p:nvPicPr>
          <p:cNvPr id="21" name="Picture 20" descr="Screen Shot 2016-06-21 at 1.37.56 PM.png">
            <a:extLst>
              <a:ext uri="{FF2B5EF4-FFF2-40B4-BE49-F238E27FC236}">
                <a16:creationId xmlns:a16="http://schemas.microsoft.com/office/drawing/2014/main" id="{3DE48561-51D3-3640-B753-5171167B5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" y="2630618"/>
            <a:ext cx="2007571" cy="1699743"/>
          </a:xfrm>
          <a:prstGeom prst="rect">
            <a:avLst/>
          </a:prstGeom>
        </p:spPr>
      </p:pic>
      <p:pic>
        <p:nvPicPr>
          <p:cNvPr id="22" name="Picture 21" descr="Screen Shot 2016-06-21 at 1.40.04 PM.png">
            <a:extLst>
              <a:ext uri="{FF2B5EF4-FFF2-40B4-BE49-F238E27FC236}">
                <a16:creationId xmlns:a16="http://schemas.microsoft.com/office/drawing/2014/main" id="{80CCEBB8-84C6-2F4C-8DDB-EF0FD0C24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26" y="2619417"/>
            <a:ext cx="2170495" cy="1710944"/>
          </a:xfrm>
          <a:prstGeom prst="rect">
            <a:avLst/>
          </a:prstGeom>
        </p:spPr>
      </p:pic>
      <p:pic>
        <p:nvPicPr>
          <p:cNvPr id="23" name="Picture 22" descr="Screen Shot 2016-06-21 at 1.41.15 PM.png">
            <a:extLst>
              <a:ext uri="{FF2B5EF4-FFF2-40B4-BE49-F238E27FC236}">
                <a16:creationId xmlns:a16="http://schemas.microsoft.com/office/drawing/2014/main" id="{6C6B32EA-F987-104A-ABDF-A9C96C73F0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2" y="2630618"/>
            <a:ext cx="2282582" cy="1710944"/>
          </a:xfrm>
          <a:prstGeom prst="rect">
            <a:avLst/>
          </a:prstGeom>
        </p:spPr>
      </p:pic>
      <p:pic>
        <p:nvPicPr>
          <p:cNvPr id="24" name="Picture 23" descr="Screen Shot 2016-06-21 at 1.38.45 PM.png">
            <a:extLst>
              <a:ext uri="{FF2B5EF4-FFF2-40B4-BE49-F238E27FC236}">
                <a16:creationId xmlns:a16="http://schemas.microsoft.com/office/drawing/2014/main" id="{352D7E20-D4D2-D240-8ED5-E2F3C6887C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33" y="2619417"/>
            <a:ext cx="2392359" cy="171094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DF574503-A6EC-C342-A1C9-EFD5E4C4F988}"/>
              </a:ext>
            </a:extLst>
          </p:cNvPr>
          <p:cNvSpPr/>
          <p:nvPr/>
        </p:nvSpPr>
        <p:spPr bwMode="auto">
          <a:xfrm rot="5400000">
            <a:off x="994393" y="4602041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C8EAC68-AA6B-7D43-A1BF-75CD825DAD35}"/>
              </a:ext>
            </a:extLst>
          </p:cNvPr>
          <p:cNvSpPr/>
          <p:nvPr/>
        </p:nvSpPr>
        <p:spPr bwMode="auto">
          <a:xfrm rot="5400000">
            <a:off x="4014875" y="4602044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E0AC3398-A288-DB4E-9363-6F3E59D41FCB}"/>
              </a:ext>
            </a:extLst>
          </p:cNvPr>
          <p:cNvSpPr/>
          <p:nvPr/>
        </p:nvSpPr>
        <p:spPr bwMode="auto">
          <a:xfrm rot="5400000">
            <a:off x="7052295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9E8C493-3C9D-C443-ADC7-5263BB5168B3}"/>
              </a:ext>
            </a:extLst>
          </p:cNvPr>
          <p:cNvSpPr/>
          <p:nvPr/>
        </p:nvSpPr>
        <p:spPr bwMode="auto">
          <a:xfrm rot="5400000">
            <a:off x="10047378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DFA4475F-874D-A743-B902-5CDA19E88F30}"/>
              </a:ext>
            </a:extLst>
          </p:cNvPr>
          <p:cNvSpPr txBox="1">
            <a:spLocks/>
          </p:cNvSpPr>
          <p:nvPr/>
        </p:nvSpPr>
        <p:spPr>
          <a:xfrm>
            <a:off x="899583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A9744922-AA1C-C24C-A685-F9C5E7BD647B}"/>
              </a:ext>
            </a:extLst>
          </p:cNvPr>
          <p:cNvSpPr txBox="1">
            <a:spLocks/>
          </p:cNvSpPr>
          <p:nvPr/>
        </p:nvSpPr>
        <p:spPr>
          <a:xfrm>
            <a:off x="4036482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E250D9E7-EFD6-794C-92BE-78EE6072B0BC}"/>
              </a:ext>
            </a:extLst>
          </p:cNvPr>
          <p:cNvSpPr txBox="1">
            <a:spLocks/>
          </p:cNvSpPr>
          <p:nvPr/>
        </p:nvSpPr>
        <p:spPr>
          <a:xfrm>
            <a:off x="6851652" y="2210056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3D93335F-E253-3643-8BBE-DA93B236D68E}"/>
              </a:ext>
            </a:extLst>
          </p:cNvPr>
          <p:cNvSpPr txBox="1">
            <a:spLocks/>
          </p:cNvSpPr>
          <p:nvPr/>
        </p:nvSpPr>
        <p:spPr>
          <a:xfrm>
            <a:off x="10068985" y="2167299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223962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9017D-C370-A045-8B13-2E6056B8FB53}"/>
              </a:ext>
            </a:extLst>
          </p:cNvPr>
          <p:cNvSpPr/>
          <p:nvPr/>
        </p:nvSpPr>
        <p:spPr bwMode="auto">
          <a:xfrm>
            <a:off x="533344" y="4525836"/>
            <a:ext cx="11465169" cy="1912769"/>
          </a:xfrm>
          <a:prstGeom prst="rect">
            <a:avLst/>
          </a:prstGeom>
          <a:solidFill>
            <a:schemeClr val="accent5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4D8BDE-F2E2-534A-8341-DB667875C514}"/>
              </a:ext>
            </a:extLst>
          </p:cNvPr>
          <p:cNvSpPr/>
          <p:nvPr/>
        </p:nvSpPr>
        <p:spPr bwMode="auto">
          <a:xfrm>
            <a:off x="533344" y="2514058"/>
            <a:ext cx="11465169" cy="1850111"/>
          </a:xfrm>
          <a:prstGeom prst="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0" name="Picture 19" descr="Screen Shot 2016-06-21 at 1.37.56 PM.png">
            <a:extLst>
              <a:ext uri="{FF2B5EF4-FFF2-40B4-BE49-F238E27FC236}">
                <a16:creationId xmlns:a16="http://schemas.microsoft.com/office/drawing/2014/main" id="{15705331-5ACE-9049-ADCE-5E1599DC84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782" r="1" b="16782"/>
          <a:stretch/>
        </p:blipFill>
        <p:spPr>
          <a:xfrm>
            <a:off x="775633" y="3082338"/>
            <a:ext cx="2113280" cy="1188720"/>
          </a:xfrm>
          <a:prstGeom prst="rect">
            <a:avLst/>
          </a:prstGeom>
        </p:spPr>
      </p:pic>
      <p:pic>
        <p:nvPicPr>
          <p:cNvPr id="21" name="Picture 20" descr="Screen Shot 2016-06-21 at 1.41.15 PM.png">
            <a:extLst>
              <a:ext uri="{FF2B5EF4-FFF2-40B4-BE49-F238E27FC236}">
                <a16:creationId xmlns:a16="http://schemas.microsoft.com/office/drawing/2014/main" id="{E9184F0D-674B-A44A-8276-862CB3E270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 b="12478"/>
          <a:stretch/>
        </p:blipFill>
        <p:spPr>
          <a:xfrm>
            <a:off x="3825080" y="3082338"/>
            <a:ext cx="2113280" cy="1188720"/>
          </a:xfrm>
          <a:prstGeom prst="rect">
            <a:avLst/>
          </a:prstGeom>
        </p:spPr>
      </p:pic>
      <p:pic>
        <p:nvPicPr>
          <p:cNvPr id="22" name="Picture 21" descr="Screen Shot 2016-06-21 at 1.38.45 PM.png">
            <a:extLst>
              <a:ext uri="{FF2B5EF4-FFF2-40B4-BE49-F238E27FC236}">
                <a16:creationId xmlns:a16="http://schemas.microsoft.com/office/drawing/2014/main" id="{1E8E09C6-6C1E-8049-893A-BB7C3E515C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74" r="1" b="10674"/>
          <a:stretch/>
        </p:blipFill>
        <p:spPr>
          <a:xfrm>
            <a:off x="6874528" y="3082338"/>
            <a:ext cx="2113280" cy="1188720"/>
          </a:xfrm>
          <a:prstGeom prst="rect">
            <a:avLst/>
          </a:prstGeom>
        </p:spPr>
      </p:pic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ABA7F01D-E996-E347-885C-34C303301834}"/>
              </a:ext>
            </a:extLst>
          </p:cNvPr>
          <p:cNvSpPr txBox="1">
            <a:spLocks/>
          </p:cNvSpPr>
          <p:nvPr/>
        </p:nvSpPr>
        <p:spPr>
          <a:xfrm>
            <a:off x="731590" y="1334331"/>
            <a:ext cx="2363072" cy="42171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PointSymbol3D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DD84279-0C0C-9A4E-AE71-E7DC11BCBEF6}"/>
              </a:ext>
            </a:extLst>
          </p:cNvPr>
          <p:cNvSpPr txBox="1">
            <a:spLocks/>
          </p:cNvSpPr>
          <p:nvPr/>
        </p:nvSpPr>
        <p:spPr>
          <a:xfrm>
            <a:off x="3794167" y="1384013"/>
            <a:ext cx="2471762" cy="372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LineSymbol3D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F1778844-29A9-284D-8D8E-2CD71499E8B8}"/>
              </a:ext>
            </a:extLst>
          </p:cNvPr>
          <p:cNvSpPr txBox="1">
            <a:spLocks/>
          </p:cNvSpPr>
          <p:nvPr/>
        </p:nvSpPr>
        <p:spPr>
          <a:xfrm>
            <a:off x="6563823" y="1327844"/>
            <a:ext cx="3037377" cy="42819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PolygonSymbol3D</a:t>
            </a:r>
          </a:p>
        </p:txBody>
      </p:sp>
      <p:pic>
        <p:nvPicPr>
          <p:cNvPr id="26" name="Picture 25" descr="Screen Shot 2016-06-21 at 3.51.55 PM.png">
            <a:extLst>
              <a:ext uri="{FF2B5EF4-FFF2-40B4-BE49-F238E27FC236}">
                <a16:creationId xmlns:a16="http://schemas.microsoft.com/office/drawing/2014/main" id="{C6CCF027-96F7-5A4E-A572-360A0C980F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8647" r="6396" b="8089"/>
          <a:stretch/>
        </p:blipFill>
        <p:spPr>
          <a:xfrm>
            <a:off x="896421" y="5113677"/>
            <a:ext cx="2113280" cy="1188720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DD653A5-3C19-AE41-9322-1450E5DDCDBC}"/>
              </a:ext>
            </a:extLst>
          </p:cNvPr>
          <p:cNvSpPr txBox="1">
            <a:spLocks/>
          </p:cNvSpPr>
          <p:nvPr/>
        </p:nvSpPr>
        <p:spPr>
          <a:xfrm>
            <a:off x="688014" y="2618443"/>
            <a:ext cx="2324818" cy="38444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IconSymbol3DLayer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AF01EAE3-6DF1-0A41-B75F-00CFF15E8E3A}"/>
              </a:ext>
            </a:extLst>
          </p:cNvPr>
          <p:cNvSpPr txBox="1">
            <a:spLocks/>
          </p:cNvSpPr>
          <p:nvPr/>
        </p:nvSpPr>
        <p:spPr>
          <a:xfrm>
            <a:off x="739197" y="4733828"/>
            <a:ext cx="2561492" cy="35712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ObjectSymbol3DLayer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B1ADC3-6E55-7E40-A672-6057E56858CC}"/>
              </a:ext>
            </a:extLst>
          </p:cNvPr>
          <p:cNvCxnSpPr>
            <a:cxnSpLocks/>
          </p:cNvCxnSpPr>
          <p:nvPr/>
        </p:nvCxnSpPr>
        <p:spPr bwMode="auto">
          <a:xfrm>
            <a:off x="1767689" y="1778277"/>
            <a:ext cx="0" cy="600953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2F6B4B98-2213-AA49-98A7-6A50E2F4AEAB}"/>
              </a:ext>
            </a:extLst>
          </p:cNvPr>
          <p:cNvSpPr txBox="1">
            <a:spLocks/>
          </p:cNvSpPr>
          <p:nvPr/>
        </p:nvSpPr>
        <p:spPr>
          <a:xfrm>
            <a:off x="3824646" y="2649627"/>
            <a:ext cx="2306524" cy="38446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LineSymbol3DLayer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877027A2-2FC3-DF4E-B4A5-DC61532F5D58}"/>
              </a:ext>
            </a:extLst>
          </p:cNvPr>
          <p:cNvSpPr txBox="1">
            <a:spLocks/>
          </p:cNvSpPr>
          <p:nvPr/>
        </p:nvSpPr>
        <p:spPr>
          <a:xfrm>
            <a:off x="3762847" y="4725466"/>
            <a:ext cx="3367960" cy="35326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PathSymbol3DLayer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1DA2F4-8FD5-434E-B2C6-454B70E66061}"/>
              </a:ext>
            </a:extLst>
          </p:cNvPr>
          <p:cNvCxnSpPr>
            <a:cxnSpLocks/>
          </p:cNvCxnSpPr>
          <p:nvPr/>
        </p:nvCxnSpPr>
        <p:spPr bwMode="auto">
          <a:xfrm>
            <a:off x="4662694" y="1709916"/>
            <a:ext cx="0" cy="649812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3" name="Picture 32" descr="Screen Shot 2016-06-08 at 12.38.12 PM.png">
            <a:extLst>
              <a:ext uri="{FF2B5EF4-FFF2-40B4-BE49-F238E27FC236}">
                <a16:creationId xmlns:a16="http://schemas.microsoft.com/office/drawing/2014/main" id="{B0187430-D471-DA45-9C0A-96768396FF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b="11078"/>
          <a:stretch/>
        </p:blipFill>
        <p:spPr>
          <a:xfrm>
            <a:off x="3829711" y="5113677"/>
            <a:ext cx="2113280" cy="1188720"/>
          </a:xfrm>
          <a:prstGeom prst="rect">
            <a:avLst/>
          </a:prstGeom>
        </p:spPr>
      </p:pic>
      <p:pic>
        <p:nvPicPr>
          <p:cNvPr id="34" name="Picture 33" descr="Screen Shot 2016-06-08 at 12.54.25 PM.png">
            <a:extLst>
              <a:ext uri="{FF2B5EF4-FFF2-40B4-BE49-F238E27FC236}">
                <a16:creationId xmlns:a16="http://schemas.microsoft.com/office/drawing/2014/main" id="{3C530714-FE4F-1843-A3E1-9C70E27B63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 b="1518"/>
          <a:stretch/>
        </p:blipFill>
        <p:spPr>
          <a:xfrm>
            <a:off x="6763001" y="5113677"/>
            <a:ext cx="2113280" cy="118872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A487B2-0AD2-184A-9DF8-D46B3E94CE1B}"/>
              </a:ext>
            </a:extLst>
          </p:cNvPr>
          <p:cNvCxnSpPr>
            <a:cxnSpLocks/>
          </p:cNvCxnSpPr>
          <p:nvPr/>
        </p:nvCxnSpPr>
        <p:spPr bwMode="auto">
          <a:xfrm>
            <a:off x="7830002" y="1765520"/>
            <a:ext cx="1" cy="579994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4DA1EADF-9C47-8648-B642-32EB728F81F7}"/>
              </a:ext>
            </a:extLst>
          </p:cNvPr>
          <p:cNvSpPr txBox="1">
            <a:spLocks/>
          </p:cNvSpPr>
          <p:nvPr/>
        </p:nvSpPr>
        <p:spPr>
          <a:xfrm>
            <a:off x="6879421" y="2612954"/>
            <a:ext cx="2323193" cy="38993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6BABEED6-79C8-7347-B9E4-FFC86F1F8965}"/>
              </a:ext>
            </a:extLst>
          </p:cNvPr>
          <p:cNvSpPr txBox="1">
            <a:spLocks/>
          </p:cNvSpPr>
          <p:nvPr/>
        </p:nvSpPr>
        <p:spPr>
          <a:xfrm>
            <a:off x="6522889" y="4719116"/>
            <a:ext cx="2783499" cy="40481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ExtrudeSymbol3DLayer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8B72CEC7-2D39-E645-80FD-48B286CB9C5B}"/>
              </a:ext>
            </a:extLst>
          </p:cNvPr>
          <p:cNvSpPr txBox="1">
            <a:spLocks/>
          </p:cNvSpPr>
          <p:nvPr/>
        </p:nvSpPr>
        <p:spPr>
          <a:xfrm>
            <a:off x="9303004" y="4595555"/>
            <a:ext cx="2761565" cy="174636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Volumetric</a:t>
            </a:r>
          </a:p>
          <a:p>
            <a:pPr marL="0" indent="0">
              <a:buNone/>
            </a:pPr>
            <a:r>
              <a:rPr lang="en-US" b="0" dirty="0"/>
              <a:t>- Real world units (feet, meter)</a:t>
            </a:r>
          </a:p>
          <a:p>
            <a:pPr marL="0" indent="0">
              <a:buNone/>
            </a:pPr>
            <a:r>
              <a:rPr lang="en-US" b="0" dirty="0"/>
              <a:t>- Graphics are in real world space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0B4C898D-5871-9A4A-9B8E-0F0957835135}"/>
              </a:ext>
            </a:extLst>
          </p:cNvPr>
          <p:cNvSpPr txBox="1">
            <a:spLocks/>
          </p:cNvSpPr>
          <p:nvPr/>
        </p:nvSpPr>
        <p:spPr>
          <a:xfrm>
            <a:off x="9253760" y="2613821"/>
            <a:ext cx="2645163" cy="170140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dirty="0"/>
              <a:t>Flat</a:t>
            </a:r>
          </a:p>
          <a:p>
            <a:pPr marL="0" indent="0">
              <a:buNone/>
            </a:pPr>
            <a:r>
              <a:rPr lang="en-US" sz="1800" b="0" dirty="0"/>
              <a:t>- Screen size units (</a:t>
            </a:r>
            <a:r>
              <a:rPr lang="en-US" sz="1800" b="0" dirty="0" err="1"/>
              <a:t>pt</a:t>
            </a:r>
            <a:r>
              <a:rPr lang="en-US" sz="1800" b="0" dirty="0"/>
              <a:t>, </a:t>
            </a:r>
            <a:r>
              <a:rPr lang="en-US" sz="1800" b="0" dirty="0" err="1"/>
              <a:t>px</a:t>
            </a:r>
            <a:r>
              <a:rPr lang="en-US" sz="1800" b="0" dirty="0"/>
              <a:t>)</a:t>
            </a:r>
          </a:p>
          <a:p>
            <a:pPr marL="0" indent="0">
              <a:buNone/>
            </a:pPr>
            <a:r>
              <a:rPr lang="en-US" sz="1800" b="0" dirty="0"/>
              <a:t>- Graphics are in screen space</a:t>
            </a:r>
          </a:p>
          <a:p>
            <a:pPr marL="0" indent="0">
              <a:buFont typeface="Arial"/>
              <a:buNone/>
            </a:pPr>
            <a:endParaRPr lang="en-US" sz="1800" b="0" dirty="0"/>
          </a:p>
          <a:p>
            <a:pPr marL="0" indent="0">
              <a:buFont typeface="Arial"/>
              <a:buNone/>
            </a:pPr>
            <a:endParaRPr lang="en-US" sz="1800" b="0" dirty="0"/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99FD5EAA-018E-D043-8C36-FFBCC9A0EA43}"/>
              </a:ext>
            </a:extLst>
          </p:cNvPr>
          <p:cNvSpPr txBox="1">
            <a:spLocks/>
          </p:cNvSpPr>
          <p:nvPr/>
        </p:nvSpPr>
        <p:spPr>
          <a:xfrm>
            <a:off x="685800" y="471611"/>
            <a:ext cx="1082649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28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192060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pic>
        <p:nvPicPr>
          <p:cNvPr id="2" name="Picture 1" descr="Screen Shot 2017-07-01 at 5.31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5" y="1742429"/>
            <a:ext cx="5372100" cy="2717800"/>
          </a:xfrm>
          <a:prstGeom prst="rect">
            <a:avLst/>
          </a:prstGeom>
        </p:spPr>
      </p:pic>
      <p:pic>
        <p:nvPicPr>
          <p:cNvPr id="5" name="Picture 4" descr="Screen Shot 2017-07-01 at 5.30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17" y="1313535"/>
            <a:ext cx="2082800" cy="1803400"/>
          </a:xfrm>
          <a:prstGeom prst="rect">
            <a:avLst/>
          </a:prstGeom>
        </p:spPr>
      </p:pic>
      <p:pic>
        <p:nvPicPr>
          <p:cNvPr id="6" name="Picture 5" descr="Screen Shot 2017-07-01 at 5.28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4727066"/>
            <a:ext cx="5511800" cy="1828800"/>
          </a:xfrm>
          <a:prstGeom prst="rect">
            <a:avLst/>
          </a:prstGeom>
        </p:spPr>
      </p:pic>
      <p:pic>
        <p:nvPicPr>
          <p:cNvPr id="7" name="Picture 6" descr="Screen Shot 2017-07-01 at 5.28.4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43" y="3381926"/>
            <a:ext cx="3431838" cy="33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7436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9" name="Title 6">
            <a:extLst>
              <a:ext uri="{FF2B5EF4-FFF2-40B4-BE49-F238E27FC236}">
                <a16:creationId xmlns:a16="http://schemas.microsoft.com/office/drawing/2014/main" id="{8CF989EF-FC33-2F41-B03A-927350D5F57B}"/>
              </a:ext>
            </a:extLst>
          </p:cNvPr>
          <p:cNvSpPr txBox="1">
            <a:spLocks/>
          </p:cNvSpPr>
          <p:nvPr/>
        </p:nvSpPr>
        <p:spPr>
          <a:xfrm>
            <a:off x="685800" y="2116756"/>
            <a:ext cx="10826496" cy="184665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 a meaningful way </a:t>
            </a:r>
            <a:r>
              <a:rPr lang="en-US" sz="40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 3D</a:t>
            </a:r>
            <a:br>
              <a:rPr lang="en-US" sz="4000" b="0" dirty="0"/>
            </a:br>
            <a:r>
              <a:rPr lang="en-US" sz="4000" b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47829621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8EA8AF-F469-7244-B458-C1F5373A6F98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F8BD8CF-EC78-F34E-817A-274124054436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900D2476-230E-284B-90BB-3BD4009FDE0D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51B7B4C2-F2A1-6344-938D-F6674BF02442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09F215-0646-BA40-B715-764C719C92CB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725AD0-C2F2-DC46-9F8F-60A185BF1B7C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9E9496-C56E-1243-A96D-1AFF5A803F94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id="{10FA844B-975D-C04D-9BAD-4506D6F47CA2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F02762-C931-8546-B84D-09486136C835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741693-6975-444A-8794-A7DABA98A0B8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78237-1338-D843-BECC-E9F5D8BE1421}"/>
              </a:ext>
            </a:extLst>
          </p:cNvPr>
          <p:cNvSpPr/>
          <p:nvPr/>
        </p:nvSpPr>
        <p:spPr bwMode="auto">
          <a:xfrm>
            <a:off x="3976688" y="15430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09055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BF5DDC-E04A-4F46-8409-AA2904B0D463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11D7102-8B94-5F4A-A4EC-6C787D6FC355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851FA41C-386C-7E4C-A424-80761A6A8836}"/>
              </a:ext>
            </a:extLst>
          </p:cNvPr>
          <p:cNvSpPr txBox="1">
            <a:spLocks/>
          </p:cNvSpPr>
          <p:nvPr/>
        </p:nvSpPr>
        <p:spPr>
          <a:xfrm>
            <a:off x="1187767" y="2520494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002E7161-EEA3-5F4B-8895-0EA419F92CF6}"/>
              </a:ext>
            </a:extLst>
          </p:cNvPr>
          <p:cNvSpPr txBox="1">
            <a:spLocks/>
          </p:cNvSpPr>
          <p:nvPr/>
        </p:nvSpPr>
        <p:spPr>
          <a:xfrm>
            <a:off x="739966" y="5447894"/>
            <a:ext cx="2750821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visualVariables</a:t>
            </a:r>
            <a:endParaRPr lang="en-US" sz="2800" b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B24B3B-B39D-CA47-9231-DDE716B535AB}"/>
              </a:ext>
            </a:extLst>
          </p:cNvPr>
          <p:cNvCxnSpPr>
            <a:cxnSpLocks/>
          </p:cNvCxnSpPr>
          <p:nvPr/>
        </p:nvCxnSpPr>
        <p:spPr bwMode="auto">
          <a:xfrm>
            <a:off x="826843" y="1707596"/>
            <a:ext cx="0" cy="3731355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F3FE54-A0FE-6243-A2D1-D86A269B44D2}"/>
              </a:ext>
            </a:extLst>
          </p:cNvPr>
          <p:cNvCxnSpPr>
            <a:cxnSpLocks/>
          </p:cNvCxnSpPr>
          <p:nvPr/>
        </p:nvCxnSpPr>
        <p:spPr bwMode="auto">
          <a:xfrm>
            <a:off x="1298257" y="1707596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B6D6D2-2DD0-4740-AD8E-96EA31EB177B}"/>
              </a:ext>
            </a:extLst>
          </p:cNvPr>
          <p:cNvCxnSpPr>
            <a:cxnSpLocks/>
          </p:cNvCxnSpPr>
          <p:nvPr/>
        </p:nvCxnSpPr>
        <p:spPr bwMode="auto">
          <a:xfrm>
            <a:off x="1282063" y="2951381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id="{ED81DF4D-7285-114D-A449-CDE9B8F314F3}"/>
              </a:ext>
            </a:extLst>
          </p:cNvPr>
          <p:cNvSpPr txBox="1">
            <a:spLocks/>
          </p:cNvSpPr>
          <p:nvPr/>
        </p:nvSpPr>
        <p:spPr>
          <a:xfrm>
            <a:off x="1187767" y="3764279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3BC326-2641-4044-9E12-FD44F7F540AD}"/>
              </a:ext>
            </a:extLst>
          </p:cNvPr>
          <p:cNvSpPr/>
          <p:nvPr/>
        </p:nvSpPr>
        <p:spPr bwMode="auto">
          <a:xfrm>
            <a:off x="4034038" y="433137"/>
            <a:ext cx="7996694" cy="625040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58D3E6-79B9-3247-A4FC-D7F889D70B97}"/>
              </a:ext>
            </a:extLst>
          </p:cNvPr>
          <p:cNvSpPr/>
          <p:nvPr/>
        </p:nvSpPr>
        <p:spPr>
          <a:xfrm>
            <a:off x="4137035" y="582783"/>
            <a:ext cx="864361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}),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visualVariables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type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"size"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"TOTPOP_CY"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normalizationField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"SQMI"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stops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23000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F78ECA-1138-C046-B6D9-FEA184596364}"/>
              </a:ext>
            </a:extLst>
          </p:cNvPr>
          <p:cNvSpPr/>
          <p:nvPr/>
        </p:nvSpPr>
        <p:spPr bwMode="auto">
          <a:xfrm>
            <a:off x="4034038" y="2120980"/>
            <a:ext cx="7996694" cy="4003093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8E2EF9AC-C228-9846-8B66-C860A2F0FF5F}"/>
              </a:ext>
            </a:extLst>
          </p:cNvPr>
          <p:cNvSpPr txBox="1">
            <a:spLocks/>
          </p:cNvSpPr>
          <p:nvPr/>
        </p:nvSpPr>
        <p:spPr>
          <a:xfrm>
            <a:off x="188210" y="5884438"/>
            <a:ext cx="4313454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1800" b="0" dirty="0"/>
              <a:t>for numeric continuous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67800943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C216BB-FB01-1540-8258-241F749F53C2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CDB0F4A2-AE7D-1C48-AEC8-CF531A613A72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91BF7AF-71B1-114B-92E5-1E5D98D65D4B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3A14BD-E1B0-AD4E-8B7A-549A6049B0A9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483C043-A577-0345-9DE7-C09D9DD02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046" y="1693723"/>
            <a:ext cx="8572500" cy="2857500"/>
          </a:xfrm>
          <a:prstGeom prst="rect">
            <a:avLst/>
          </a:prstGeom>
        </p:spPr>
      </p:pic>
      <p:sp>
        <p:nvSpPr>
          <p:cNvPr id="20" name="Title 6">
            <a:extLst>
              <a:ext uri="{FF2B5EF4-FFF2-40B4-BE49-F238E27FC236}">
                <a16:creationId xmlns:a16="http://schemas.microsoft.com/office/drawing/2014/main" id="{17BA185D-5C0E-6642-8BF5-DF739AC97621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7E5102-EBD0-B647-9660-AA443AEBEF57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11B258C-CEAA-BB44-9FB9-3099D0999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9612" y="4761020"/>
            <a:ext cx="2685114" cy="15023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CDA907-F1BA-7846-A1B8-F56F65E1A952}"/>
              </a:ext>
            </a:extLst>
          </p:cNvPr>
          <p:cNvSpPr txBox="1"/>
          <p:nvPr/>
        </p:nvSpPr>
        <p:spPr>
          <a:xfrm>
            <a:off x="4249612" y="6319956"/>
            <a:ext cx="2685114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 the 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6ADEA-D319-A34D-BCD0-45BABF17F2FE}"/>
              </a:ext>
            </a:extLst>
          </p:cNvPr>
          <p:cNvSpPr txBox="1"/>
          <p:nvPr/>
        </p:nvSpPr>
        <p:spPr>
          <a:xfrm>
            <a:off x="7513218" y="6319956"/>
            <a:ext cx="2469508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relative to ground</a:t>
            </a: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1CF2F86-3DA3-5D4A-B785-E37FB4754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3218" y="4761019"/>
            <a:ext cx="2469508" cy="15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667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E514F5-AD9C-134E-BC53-7AF758DB4C8D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B481D8D-CFAC-E242-876D-1E21A87D576C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0AE4B3F8-8048-CB44-B207-256C4106039C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C7CF53-93A2-0D4A-AD07-6F218B6BE7E9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AE365-C337-F54A-8F57-4FBDFD7467A1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9BA877-E25A-894D-A615-F17A7CC8C4F2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C9F070-5B73-4E43-881D-0739BF13D833}"/>
              </a:ext>
            </a:extLst>
          </p:cNvPr>
          <p:cNvSpPr/>
          <p:nvPr/>
        </p:nvSpPr>
        <p:spPr bwMode="auto">
          <a:xfrm>
            <a:off x="3976688" y="3086100"/>
            <a:ext cx="7720012" cy="88808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8D30F730-74E4-0D47-95B8-68551AF04341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8F8D1-132C-3242-95FA-6DEC533510F1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83102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389C0C-3F87-0A45-BABF-C799DA73B06B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43ABB5CB-E0D6-044C-9457-85FD75A95B71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699637F9-96B5-FB43-AA6A-46BA53C8029A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DF719007-F303-BE4C-B559-4D517F3FE238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labelingInfo</a:t>
            </a:r>
            <a:endParaRPr lang="en-US" sz="2800" b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7563B1-4684-A64D-851D-CC6ED1900BE8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E44A96-AAFD-6743-99DF-0E769B935FB5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1077A3-6A52-7C41-807F-D7FDECB71184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id="{3FD6F2ED-581B-0640-A9C9-B260F6AA5C2F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F0A434-7FC3-254C-ADD9-79C31646C159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FFBB02-C7C3-3A42-A8FC-CEA17D266648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95BA05-43D0-2D4B-B362-7D27038AC319}"/>
              </a:ext>
            </a:extLst>
          </p:cNvPr>
          <p:cNvSpPr/>
          <p:nvPr/>
        </p:nvSpPr>
        <p:spPr bwMode="auto">
          <a:xfrm>
            <a:off x="3976688" y="39658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912144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itle 8">
            <a:extLst>
              <a:ext uri="{FF2B5EF4-FFF2-40B4-BE49-F238E27FC236}">
                <a16:creationId xmlns:a16="http://schemas.microsoft.com/office/drawing/2014/main" id="{963BCEAF-BCEE-9440-9CDE-91BF38924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1611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Symbols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D4F1570-F180-BB4D-8C45-F899DE2BCDE3}"/>
              </a:ext>
            </a:extLst>
          </p:cNvPr>
          <p:cNvSpPr txBox="1">
            <a:spLocks/>
          </p:cNvSpPr>
          <p:nvPr/>
        </p:nvSpPr>
        <p:spPr>
          <a:xfrm>
            <a:off x="5028794" y="1167595"/>
            <a:ext cx="2268236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MeshSymbol3D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2A7EB75-B90E-0A48-8603-DD2EDE05F6E8}"/>
              </a:ext>
            </a:extLst>
          </p:cNvPr>
          <p:cNvSpPr txBox="1">
            <a:spLocks/>
          </p:cNvSpPr>
          <p:nvPr/>
        </p:nvSpPr>
        <p:spPr>
          <a:xfrm>
            <a:off x="5055135" y="2203940"/>
            <a:ext cx="2142836" cy="4365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304838-D2A5-BF47-8079-5BD90247082C}"/>
              </a:ext>
            </a:extLst>
          </p:cNvPr>
          <p:cNvCxnSpPr>
            <a:cxnSpLocks/>
          </p:cNvCxnSpPr>
          <p:nvPr/>
        </p:nvCxnSpPr>
        <p:spPr bwMode="auto">
          <a:xfrm>
            <a:off x="5999504" y="1695992"/>
            <a:ext cx="0" cy="507948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3ACD9-07EC-3347-B7F3-EA2921417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53" y="3064934"/>
            <a:ext cx="11430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8462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itle 8">
            <a:extLst>
              <a:ext uri="{FF2B5EF4-FFF2-40B4-BE49-F238E27FC236}">
                <a16:creationId xmlns:a16="http://schemas.microsoft.com/office/drawing/2014/main" id="{83223B74-FC2D-3341-8841-E64BE3BF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Multivariate mapping with visual variables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7A5AFB6D-C188-BA49-A358-C6063226D309}"/>
              </a:ext>
            </a:extLst>
          </p:cNvPr>
          <p:cNvSpPr txBox="1">
            <a:spLocks/>
          </p:cNvSpPr>
          <p:nvPr/>
        </p:nvSpPr>
        <p:spPr>
          <a:xfrm>
            <a:off x="1464970" y="1315893"/>
            <a:ext cx="6611188" cy="2796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b="0" dirty="0" err="1">
                <a:solidFill>
                  <a:srgbClr val="FFFFFF"/>
                </a:solidFill>
              </a:rPr>
              <a:t>visualVariables</a:t>
            </a:r>
            <a:r>
              <a:rPr lang="en-US" sz="1800" b="0" dirty="0">
                <a:solidFill>
                  <a:srgbClr val="FFFFFF"/>
                </a:solidFill>
              </a:rPr>
              <a:t> - only for continuous numerical visualization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F6852C34-29F7-C048-B39C-07CCE2484362}"/>
              </a:ext>
            </a:extLst>
          </p:cNvPr>
          <p:cNvSpPr txBox="1">
            <a:spLocks/>
          </p:cNvSpPr>
          <p:nvPr/>
        </p:nvSpPr>
        <p:spPr>
          <a:xfrm>
            <a:off x="1379219" y="1824331"/>
            <a:ext cx="97104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Color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C9B9478-0277-8D40-949C-20B8DAA0F353}"/>
              </a:ext>
            </a:extLst>
          </p:cNvPr>
          <p:cNvSpPr txBox="1">
            <a:spLocks/>
          </p:cNvSpPr>
          <p:nvPr/>
        </p:nvSpPr>
        <p:spPr>
          <a:xfrm>
            <a:off x="8516677" y="1898229"/>
            <a:ext cx="101802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Size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99F603B0-EC00-FF4A-9D8C-D2B5E7E4E84C}"/>
              </a:ext>
            </a:extLst>
          </p:cNvPr>
          <p:cNvSpPr txBox="1">
            <a:spLocks/>
          </p:cNvSpPr>
          <p:nvPr/>
        </p:nvSpPr>
        <p:spPr>
          <a:xfrm>
            <a:off x="8412556" y="5938457"/>
            <a:ext cx="167575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Rotation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0ACDCD22-8417-2F44-BB20-3A8A66A53C74}"/>
              </a:ext>
            </a:extLst>
          </p:cNvPr>
          <p:cNvSpPr txBox="1">
            <a:spLocks/>
          </p:cNvSpPr>
          <p:nvPr/>
        </p:nvSpPr>
        <p:spPr>
          <a:xfrm>
            <a:off x="1379219" y="6143620"/>
            <a:ext cx="159841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Opacity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A06894-E982-184B-BFEA-39C3016125D8}"/>
              </a:ext>
            </a:extLst>
          </p:cNvPr>
          <p:cNvCxnSpPr>
            <a:cxnSpLocks/>
          </p:cNvCxnSpPr>
          <p:nvPr/>
        </p:nvCxnSpPr>
        <p:spPr bwMode="auto">
          <a:xfrm>
            <a:off x="5412208" y="1898671"/>
            <a:ext cx="0" cy="4658540"/>
          </a:xfrm>
          <a:prstGeom prst="line">
            <a:avLst/>
          </a:prstGeom>
          <a:ln>
            <a:solidFill>
              <a:schemeClr val="tx2">
                <a:lumMod val="7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49871F-3F68-1347-936D-9030C7872F28}"/>
              </a:ext>
            </a:extLst>
          </p:cNvPr>
          <p:cNvCxnSpPr>
            <a:cxnSpLocks/>
          </p:cNvCxnSpPr>
          <p:nvPr/>
        </p:nvCxnSpPr>
        <p:spPr bwMode="auto">
          <a:xfrm flipH="1">
            <a:off x="1768645" y="4387904"/>
            <a:ext cx="7676143" cy="0"/>
          </a:xfrm>
          <a:prstGeom prst="line">
            <a:avLst/>
          </a:prstGeom>
          <a:ln>
            <a:solidFill>
              <a:schemeClr val="tx2">
                <a:lumMod val="7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88A3992-3001-1149-8029-57DCE74E4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607" y="4578669"/>
            <a:ext cx="2035665" cy="14731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A32B8F-2599-824F-9E06-4D7ACA2C9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813" y="4578669"/>
            <a:ext cx="1766978" cy="15439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D4DADB-F885-8146-B62F-B6462B6BF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6623" y="2452498"/>
            <a:ext cx="2410935" cy="1298320"/>
          </a:xfrm>
          <a:prstGeom prst="rect">
            <a:avLst/>
          </a:prstGeom>
        </p:spPr>
      </p:pic>
      <p:pic>
        <p:nvPicPr>
          <p:cNvPr id="29" name="Picture 28" descr="Screen Shot 2016-06-21 at 5.38.08 PM.png">
            <a:extLst>
              <a:ext uri="{FF2B5EF4-FFF2-40B4-BE49-F238E27FC236}">
                <a16:creationId xmlns:a16="http://schemas.microsoft.com/office/drawing/2014/main" id="{BA726792-FD46-B04B-8514-BCF3B756AD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74" y="2156294"/>
            <a:ext cx="2229673" cy="11648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C34178-4E4F-2548-AB0E-4810C8BBE1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9980" y="3760962"/>
            <a:ext cx="2054252" cy="12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39975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9394B6-EF37-0742-AD0F-D954222E8597}"/>
              </a:ext>
            </a:extLst>
          </p:cNvPr>
          <p:cNvGrpSpPr/>
          <p:nvPr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815773-F6C0-0148-878B-0E85412D5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9764C-7072-1B4D-806D-29DF3711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6281FB-9A7E-ED4A-9FEC-9B40EC14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EFD8F-7E38-604D-9CC8-9C676A0B6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B5A653-FB70-DF40-9F40-D26C4EC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048B2-ECE4-8546-A723-E98F3B13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A538B0-1E9F-8945-87B7-C6B4C8E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42500227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CFA8211-CD1A-4F79-B33C-5CD9ECFD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Edge Rendering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A36D1-5C6A-435E-B672-8304F58E79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>
                <a:hlinkClick r:id="rId7"/>
              </a:rPr>
              <a:t>API Sample</a:t>
            </a:r>
            <a:endParaRPr lang="de-CH" dirty="0"/>
          </a:p>
          <a:p>
            <a:r>
              <a:rPr lang="de-CH" dirty="0"/>
              <a:t>Urban Development</a:t>
            </a:r>
          </a:p>
          <a:p>
            <a:pPr lvl="1"/>
            <a:r>
              <a:rPr lang="en-US" dirty="0">
                <a:hlinkClick r:id="rId8"/>
              </a:rPr>
              <a:t>Notes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Code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Live App</a:t>
            </a:r>
            <a:endParaRPr lang="en-US" dirty="0"/>
          </a:p>
          <a:p>
            <a:r>
              <a:rPr lang="de-CH" dirty="0"/>
              <a:t>U</a:t>
            </a:r>
            <a:r>
              <a:rPr lang="en-US" dirty="0" err="1"/>
              <a:t>rban</a:t>
            </a:r>
            <a:r>
              <a:rPr lang="en-US" dirty="0"/>
              <a:t> Sketch</a:t>
            </a:r>
          </a:p>
          <a:p>
            <a:pPr lvl="1"/>
            <a:r>
              <a:rPr lang="en-US" dirty="0">
                <a:hlinkClick r:id="rId11"/>
              </a:rPr>
              <a:t>Notes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Code</a:t>
            </a:r>
            <a:endParaRPr lang="en-US" dirty="0"/>
          </a:p>
          <a:p>
            <a:pPr lvl="1"/>
            <a:r>
              <a:rPr lang="en-US" dirty="0">
                <a:hlinkClick r:id="rId13"/>
              </a:rPr>
              <a:t>Live App</a:t>
            </a:r>
            <a:endParaRPr lang="en-US" dirty="0"/>
          </a:p>
          <a:p>
            <a:r>
              <a:rPr lang="en-US" dirty="0">
                <a:hlinkClick r:id="rId14"/>
              </a:rPr>
              <a:t>More edge styles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47053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CFA8211-CD1A-4F79-B33C-5CD9ECFD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Points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Callouts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A36D1-5C6A-435E-B672-8304F58E79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>
                <a:hlinkClick r:id="rId7"/>
              </a:rPr>
              <a:t>Lyon points of interest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Hiking trails in the Swiss National 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576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0" name="Picture 9" descr="emu-2d-still.png">
            <a:extLst>
              <a:ext uri="{FF2B5EF4-FFF2-40B4-BE49-F238E27FC236}">
                <a16:creationId xmlns:a16="http://schemas.microsoft.com/office/drawing/2014/main" id="{1D38C13A-E129-8E42-8D4D-4346C9CCE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4" y="528936"/>
            <a:ext cx="10760097" cy="58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11309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CFA8211-CD1A-4F79-B33C-5CD9ECFD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Underground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A36D1-5C6A-435E-B672-8304F58E79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>
                <a:hlinkClick r:id="rId7"/>
              </a:rPr>
              <a:t>API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8533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CFA8211-CD1A-4F79-B33C-5CD9ECFD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Scene Background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A36D1-5C6A-435E-B672-8304F58E79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>
                <a:hlinkClick r:id="rId7"/>
              </a:rPr>
              <a:t>API Sample</a:t>
            </a:r>
            <a:endParaRPr lang="en-US" dirty="0"/>
          </a:p>
          <a:p>
            <a:pPr lvl="1"/>
            <a:r>
              <a:rPr lang="de-CH" dirty="0"/>
              <a:t>W</a:t>
            </a:r>
            <a:r>
              <a:rPr lang="en-US" dirty="0" err="1"/>
              <a:t>orld’s</a:t>
            </a:r>
            <a:r>
              <a:rPr lang="en-US" dirty="0"/>
              <a:t> Biggest Cities</a:t>
            </a:r>
          </a:p>
          <a:p>
            <a:pPr lvl="2"/>
            <a:r>
              <a:rPr lang="en-US" dirty="0">
                <a:hlinkClick r:id="rId8"/>
              </a:rPr>
              <a:t>Notes</a:t>
            </a:r>
            <a:endParaRPr lang="en-US" dirty="0"/>
          </a:p>
          <a:p>
            <a:pPr lvl="2"/>
            <a:r>
              <a:rPr lang="en-US" dirty="0">
                <a:hlinkClick r:id="rId9"/>
              </a:rPr>
              <a:t>Code &amp; Tutorial</a:t>
            </a:r>
            <a:endParaRPr lang="en-US" dirty="0"/>
          </a:p>
          <a:p>
            <a:pPr lvl="2"/>
            <a:r>
              <a:rPr lang="en-US" dirty="0">
                <a:hlinkClick r:id="rId10"/>
              </a:rPr>
              <a:t>Live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196825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CFA8211-CD1A-4F79-B33C-5CD9ECFD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Point Clouds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A36D1-5C6A-435E-B672-8304F58E79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>
                <a:hlinkClick r:id="rId7"/>
              </a:rPr>
              <a:t>Renderer Types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Color Modulation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Point Size and 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597641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2B75BD-1992-8D45-A94D-35E7CCA938E5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6EAE1-4E2B-D549-808C-89433A56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4CF3F0-6DC4-AF47-B95B-2E255DC4FD55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5" name="Content Placeholder 6">
              <a:extLst>
                <a:ext uri="{FF2B5EF4-FFF2-40B4-BE49-F238E27FC236}">
                  <a16:creationId xmlns:a16="http://schemas.microsoft.com/office/drawing/2014/main" id="{672DB13D-2193-574C-AC62-C7AC9F85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AADDCF-61CF-514B-BD3F-C0CB3D8D72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922320507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646" y="1469026"/>
            <a:ext cx="5533725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Icons, lines, fills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Objects, paths, extrusion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Real world sizes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Documentation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9"/>
              </a:rPr>
              <a:t>Symbol3D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10"/>
              </a:rPr>
              <a:t>Symbol3DLayer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9" name="Picture 8" descr="Screen Shot 2017-07-01 at 5.39.59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4" y="3338801"/>
            <a:ext cx="6226919" cy="30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31299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252F8C-A7A6-5F4E-AE51-DCD09267F734}"/>
              </a:ext>
            </a:extLst>
          </p:cNvPr>
          <p:cNvGrpSpPr/>
          <p:nvPr/>
        </p:nvGrpSpPr>
        <p:grpSpPr>
          <a:xfrm>
            <a:off x="3048" y="0"/>
            <a:ext cx="12192000" cy="6866220"/>
            <a:chOff x="0" y="0"/>
            <a:chExt cx="12192000" cy="686622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274D5F6-031A-3141-956F-1980D51F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635C03-E09B-3540-9FBC-A9B2D2E92E8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659E941-EB5E-0E4C-BE4D-18AD7794E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01055" y="3740113"/>
              <a:ext cx="6990945" cy="312427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D87B461-FC4C-914A-B9F0-84017F184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4826" y="5120564"/>
              <a:ext cx="3167012" cy="1743821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B085FBE-F108-CC4F-A273-102014B30126}"/>
                </a:ext>
              </a:extLst>
            </p:cNvPr>
            <p:cNvSpPr/>
            <p:nvPr/>
          </p:nvSpPr>
          <p:spPr bwMode="auto">
            <a:xfrm>
              <a:off x="4215319" y="326364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A05C68D-6ABF-A04A-8ABA-4CEE9E5A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8068"/>
            <a:ext cx="10826496" cy="430887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AAB32A-311F-419A-8D4E-976BA19E298F}"/>
              </a:ext>
            </a:extLst>
          </p:cNvPr>
          <p:cNvSpPr/>
          <p:nvPr/>
        </p:nvSpPr>
        <p:spPr>
          <a:xfrm>
            <a:off x="784752" y="1174450"/>
            <a:ext cx="2367468" cy="52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30AAAD-E84A-4A2A-8DE1-A1DF9E585AE0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FA0A03-EB90-42D7-9FC3-B15809965224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509D58-C1FF-442C-BA58-230574C5A7D1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7BB20A-8D93-4D59-8AA1-2BE317469BA3}"/>
              </a:ext>
            </a:extLst>
          </p:cNvPr>
          <p:cNvGrpSpPr/>
          <p:nvPr/>
        </p:nvGrpSpPr>
        <p:grpSpPr>
          <a:xfrm>
            <a:off x="2956616" y="1102836"/>
            <a:ext cx="592556" cy="5299151"/>
            <a:chOff x="2811476" y="1102836"/>
            <a:chExt cx="592556" cy="5299151"/>
          </a:xfrm>
        </p:grpSpPr>
        <p:sp>
          <p:nvSpPr>
            <p:cNvPr id="56" name="Right Arrow 38">
              <a:extLst>
                <a:ext uri="{FF2B5EF4-FFF2-40B4-BE49-F238E27FC236}">
                  <a16:creationId xmlns:a16="http://schemas.microsoft.com/office/drawing/2014/main" id="{05E66952-D142-4666-97ED-E998E84F5880}"/>
                </a:ext>
              </a:extLst>
            </p:cNvPr>
            <p:cNvSpPr/>
            <p:nvPr/>
          </p:nvSpPr>
          <p:spPr bwMode="auto">
            <a:xfrm>
              <a:off x="2811476" y="3870594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2ADE5E-E8F1-45AB-ABAF-C5DAF508C523}"/>
                </a:ext>
              </a:extLst>
            </p:cNvPr>
            <p:cNvCxnSpPr/>
            <p:nvPr/>
          </p:nvCxnSpPr>
          <p:spPr bwMode="auto">
            <a:xfrm flipH="1">
              <a:off x="315708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CB76A74-6D7B-436C-8645-100D62055D6B}"/>
                </a:ext>
              </a:extLst>
            </p:cNvPr>
            <p:cNvCxnSpPr/>
            <p:nvPr/>
          </p:nvCxnSpPr>
          <p:spPr bwMode="auto">
            <a:xfrm flipV="1">
              <a:off x="315708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5287583-A97B-4451-9DBE-29C45887AD07}"/>
              </a:ext>
            </a:extLst>
          </p:cNvPr>
          <p:cNvGrpSpPr/>
          <p:nvPr/>
        </p:nvGrpSpPr>
        <p:grpSpPr>
          <a:xfrm>
            <a:off x="5748325" y="1164356"/>
            <a:ext cx="592556" cy="5237631"/>
            <a:chOff x="5704783" y="1164356"/>
            <a:chExt cx="592556" cy="5237631"/>
          </a:xfrm>
        </p:grpSpPr>
        <p:sp>
          <p:nvSpPr>
            <p:cNvPr id="60" name="Right Arrow 38">
              <a:extLst>
                <a:ext uri="{FF2B5EF4-FFF2-40B4-BE49-F238E27FC236}">
                  <a16:creationId xmlns:a16="http://schemas.microsoft.com/office/drawing/2014/main" id="{1333EEE5-AB31-4621-BB8E-5FC187068985}"/>
                </a:ext>
              </a:extLst>
            </p:cNvPr>
            <p:cNvSpPr/>
            <p:nvPr/>
          </p:nvSpPr>
          <p:spPr bwMode="auto">
            <a:xfrm>
              <a:off x="5704783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BC9F28-47FB-43FE-8045-96E90DE6ABAC}"/>
                </a:ext>
              </a:extLst>
            </p:cNvPr>
            <p:cNvCxnSpPr/>
            <p:nvPr/>
          </p:nvCxnSpPr>
          <p:spPr bwMode="auto">
            <a:xfrm>
              <a:off x="6046088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CAE5C8-CACC-45D1-9D4D-3C65E5F0293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46088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E001779-C1B9-48BC-AA92-76F044BA90C3}"/>
              </a:ext>
            </a:extLst>
          </p:cNvPr>
          <p:cNvGrpSpPr/>
          <p:nvPr/>
        </p:nvGrpSpPr>
        <p:grpSpPr>
          <a:xfrm>
            <a:off x="8586520" y="1164356"/>
            <a:ext cx="527652" cy="5237631"/>
            <a:chOff x="8714638" y="1164356"/>
            <a:chExt cx="527652" cy="5237631"/>
          </a:xfrm>
        </p:grpSpPr>
        <p:sp>
          <p:nvSpPr>
            <p:cNvPr id="64" name="Right Arrow 38">
              <a:extLst>
                <a:ext uri="{FF2B5EF4-FFF2-40B4-BE49-F238E27FC236}">
                  <a16:creationId xmlns:a16="http://schemas.microsoft.com/office/drawing/2014/main" id="{64CBA274-9714-4374-997F-B6BF65320334}"/>
                </a:ext>
              </a:extLst>
            </p:cNvPr>
            <p:cNvSpPr/>
            <p:nvPr/>
          </p:nvSpPr>
          <p:spPr bwMode="auto">
            <a:xfrm>
              <a:off x="8714638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4876728-A4A4-41BC-9A32-C665CF83D5B8}"/>
                </a:ext>
              </a:extLst>
            </p:cNvPr>
            <p:cNvCxnSpPr/>
            <p:nvPr/>
          </p:nvCxnSpPr>
          <p:spPr bwMode="auto">
            <a:xfrm>
              <a:off x="8980820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1E6A95-DFA1-4AEC-A061-6992587BAF40}"/>
                </a:ext>
              </a:extLst>
            </p:cNvPr>
            <p:cNvCxnSpPr/>
            <p:nvPr/>
          </p:nvCxnSpPr>
          <p:spPr bwMode="auto">
            <a:xfrm flipV="1">
              <a:off x="89808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88A183-090E-404B-B405-E3F0A9DE8117}"/>
              </a:ext>
            </a:extLst>
          </p:cNvPr>
          <p:cNvGrpSpPr/>
          <p:nvPr/>
        </p:nvGrpSpPr>
        <p:grpSpPr>
          <a:xfrm>
            <a:off x="914400" y="1867527"/>
            <a:ext cx="2114157" cy="4301453"/>
            <a:chOff x="695561" y="1867527"/>
            <a:chExt cx="2114157" cy="4301453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D107968-CEA3-49C6-889D-9E4C5C6A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61" y="1867527"/>
              <a:ext cx="2114157" cy="4301453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F076C16-7ED8-412F-A095-E4FFEF981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636" r="315" b="730"/>
            <a:stretch/>
          </p:blipFill>
          <p:spPr>
            <a:xfrm>
              <a:off x="816123" y="2304760"/>
              <a:ext cx="1875488" cy="333313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22D293C-DB38-4BD0-BAE7-C692D92D888D}"/>
              </a:ext>
            </a:extLst>
          </p:cNvPr>
          <p:cNvGrpSpPr/>
          <p:nvPr/>
        </p:nvGrpSpPr>
        <p:grpSpPr>
          <a:xfrm>
            <a:off x="9163443" y="1861088"/>
            <a:ext cx="2114157" cy="4301453"/>
            <a:chOff x="9390456" y="1861088"/>
            <a:chExt cx="2114157" cy="430145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B1749C7-0303-4E22-9EA5-5CE87CFBF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0456" y="1861088"/>
              <a:ext cx="2114157" cy="430145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A592555-BD89-45CA-9208-49F8090AC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74"/>
            <a:stretch/>
          </p:blipFill>
          <p:spPr>
            <a:xfrm>
              <a:off x="9497915" y="2298409"/>
              <a:ext cx="1929370" cy="3329723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2AE16D-9980-4C41-BD64-354D0DAA8FE8}"/>
              </a:ext>
            </a:extLst>
          </p:cNvPr>
          <p:cNvGrpSpPr/>
          <p:nvPr/>
        </p:nvGrpSpPr>
        <p:grpSpPr>
          <a:xfrm>
            <a:off x="3664081" y="1867527"/>
            <a:ext cx="2114157" cy="4301453"/>
            <a:chOff x="3593859" y="1867527"/>
            <a:chExt cx="2114157" cy="4301453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E72CCBD-0093-4B8B-A086-370BEDAAB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859" y="1867527"/>
              <a:ext cx="2114157" cy="4301453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C94996D-2D7A-4F97-8D08-030C4967C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" t="3635" r="364" b="2192"/>
            <a:stretch/>
          </p:blipFill>
          <p:spPr>
            <a:xfrm>
              <a:off x="3708059" y="2304759"/>
              <a:ext cx="1881926" cy="3163827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E369F28-9BDB-450F-805D-E189324F0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3938" b="-4340"/>
            <a:stretch/>
          </p:blipFill>
          <p:spPr>
            <a:xfrm>
              <a:off x="3705023" y="5296418"/>
              <a:ext cx="1884962" cy="348732"/>
            </a:xfrm>
            <a:prstGeom prst="rect">
              <a:avLst/>
            </a:prstGeom>
            <a:solidFill>
              <a:srgbClr val="2F2F2F"/>
            </a:solidFill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CFC6514-9216-4218-A3C8-B9317B9C66DD}"/>
              </a:ext>
            </a:extLst>
          </p:cNvPr>
          <p:cNvGrpSpPr/>
          <p:nvPr/>
        </p:nvGrpSpPr>
        <p:grpSpPr>
          <a:xfrm>
            <a:off x="6413762" y="1861088"/>
            <a:ext cx="2114157" cy="4301453"/>
            <a:chOff x="6492157" y="1861088"/>
            <a:chExt cx="2114157" cy="4301453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BCEC9CB-EF84-422F-9CED-A17F1964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157" y="1861088"/>
              <a:ext cx="2114157" cy="4301453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6DADD66-BF9D-403E-A0AE-E2526934E5C5}"/>
                </a:ext>
              </a:extLst>
            </p:cNvPr>
            <p:cNvGrpSpPr/>
            <p:nvPr/>
          </p:nvGrpSpPr>
          <p:grpSpPr>
            <a:xfrm>
              <a:off x="6607172" y="2298409"/>
              <a:ext cx="1885382" cy="3329723"/>
              <a:chOff x="6607172" y="2305666"/>
              <a:chExt cx="1885382" cy="3329723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EF53EB4-2B99-4988-8C1A-370160ECF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2790"/>
              <a:stretch/>
            </p:blipFill>
            <p:spPr>
              <a:xfrm>
                <a:off x="6607172" y="3079751"/>
                <a:ext cx="1885382" cy="255563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A8772C1-FE49-4B40-872C-E43661221C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990" b="72125"/>
              <a:stretch/>
            </p:blipFill>
            <p:spPr>
              <a:xfrm>
                <a:off x="6607172" y="2305666"/>
                <a:ext cx="1885382" cy="790574"/>
              </a:xfrm>
              <a:prstGeom prst="rect">
                <a:avLst/>
              </a:prstGeom>
            </p:spPr>
          </p:pic>
        </p:grp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3EC8385-B565-4684-B3AD-95820FE687FB}"/>
              </a:ext>
            </a:extLst>
          </p:cNvPr>
          <p:cNvSpPr/>
          <p:nvPr/>
        </p:nvSpPr>
        <p:spPr bwMode="auto">
          <a:xfrm>
            <a:off x="7050024" y="3088983"/>
            <a:ext cx="804672" cy="550329"/>
          </a:xfrm>
          <a:prstGeom prst="roundRect">
            <a:avLst/>
          </a:prstGeom>
          <a:noFill/>
          <a:ln w="57150">
            <a:solidFill>
              <a:srgbClr val="88519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5565247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C8706B-39A3-0346-9B28-9A8AE56176B0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2CA88-CEF6-7D41-AB97-AF01AF6739EE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C48A3F-4438-E446-A584-AC5CAC2CB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70000"/>
            </a:blip>
            <a:srcRect t="44339" r="62832"/>
            <a:stretch/>
          </p:blipFill>
          <p:spPr>
            <a:xfrm>
              <a:off x="9692544" y="-3"/>
              <a:ext cx="2499455" cy="407405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5203CD-63A6-0644-9D11-3EEE39338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40000"/>
            </a:blip>
            <a:srcRect l="10250" b="76076"/>
            <a:stretch/>
          </p:blipFill>
          <p:spPr>
            <a:xfrm>
              <a:off x="780583" y="5218771"/>
              <a:ext cx="5649901" cy="16392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C639F7-E317-444B-B24A-63581103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3690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0" name="Picture 9" descr="emu-2d-still.png">
            <a:extLst>
              <a:ext uri="{FF2B5EF4-FFF2-40B4-BE49-F238E27FC236}">
                <a16:creationId xmlns:a16="http://schemas.microsoft.com/office/drawing/2014/main" id="{1D38C13A-E129-8E42-8D4D-4346C9CCE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4" y="528936"/>
            <a:ext cx="10760097" cy="5894442"/>
          </a:xfrm>
          <a:prstGeom prst="rect">
            <a:avLst/>
          </a:prstGeom>
        </p:spPr>
      </p:pic>
      <p:pic>
        <p:nvPicPr>
          <p:cNvPr id="12" name="Content Placeholder 3" descr="EMUsByDepth2.gif">
            <a:extLst>
              <a:ext uri="{FF2B5EF4-FFF2-40B4-BE49-F238E27FC236}">
                <a16:creationId xmlns:a16="http://schemas.microsoft.com/office/drawing/2014/main" id="{B008ED62-3BEE-F444-ACD5-20749A4ED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9" b="22389"/>
          <a:stretch>
            <a:fillRect/>
          </a:stretch>
        </p:blipFill>
        <p:spPr>
          <a:xfrm>
            <a:off x="750033" y="528936"/>
            <a:ext cx="10759777" cy="58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853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8" name="emu-rotate.mp4">
            <a:hlinkClick r:id="" action="ppaction://media"/>
            <a:extLst>
              <a:ext uri="{FF2B5EF4-FFF2-40B4-BE49-F238E27FC236}">
                <a16:creationId xmlns:a16="http://schemas.microsoft.com/office/drawing/2014/main" id="{D340458B-43AA-724A-84A4-BF6234FC2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7987" y="-1"/>
            <a:ext cx="88360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203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762C7DD-19E5-6747-9B51-8E1E3B59A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3" y="559896"/>
            <a:ext cx="10923678" cy="57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921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A3EED3EC-1212-AA46-917C-A3EF5A18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5810917" cy="1846659"/>
          </a:xfrm>
        </p:spPr>
        <p:txBody>
          <a:bodyPr/>
          <a:lstStyle/>
          <a:p>
            <a:r>
              <a:rPr lang="en-US" sz="6000" dirty="0"/>
              <a:t>What can you visualize?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ACCA704-98F8-DD4B-9C36-2ADEC13456F8}"/>
              </a:ext>
            </a:extLst>
          </p:cNvPr>
          <p:cNvSpPr txBox="1">
            <a:spLocks/>
          </p:cNvSpPr>
          <p:nvPr/>
        </p:nvSpPr>
        <p:spPr>
          <a:xfrm>
            <a:off x="738000" y="2639172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/>
              <a:t>Location</a:t>
            </a:r>
          </a:p>
          <a:p>
            <a:pPr marL="571500" indent="-571500"/>
            <a:r>
              <a:rPr lang="en-US" sz="4000" b="0"/>
              <a:t>Types</a:t>
            </a:r>
          </a:p>
          <a:p>
            <a:pPr marL="571500" indent="-571500"/>
            <a:r>
              <a:rPr lang="en-US" sz="4000" b="0"/>
              <a:t>Data (numbers)</a:t>
            </a:r>
          </a:p>
          <a:p>
            <a:pPr marL="571500" indent="-571500"/>
            <a:r>
              <a:rPr lang="en-US" sz="4000" b="0"/>
              <a:t>Combinations of the above</a:t>
            </a:r>
            <a:endParaRPr lang="en-US" sz="4000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7074D0-526D-2841-903B-A368D0A5DB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5" r="26136" b="18325"/>
          <a:stretch/>
        </p:blipFill>
        <p:spPr>
          <a:xfrm>
            <a:off x="6421093" y="1618707"/>
            <a:ext cx="4414288" cy="3141547"/>
          </a:xfrm>
          <a:prstGeom prst="rect">
            <a:avLst/>
          </a:prstGeom>
        </p:spPr>
      </p:pic>
      <p:pic>
        <p:nvPicPr>
          <p:cNvPr id="15" name="Picture 14" descr="Screen Shot 2016-06-07 at 1.47.56 PM.png">
            <a:extLst>
              <a:ext uri="{FF2B5EF4-FFF2-40B4-BE49-F238E27FC236}">
                <a16:creationId xmlns:a16="http://schemas.microsoft.com/office/drawing/2014/main" id="{E0A7C44F-B44D-D647-AED1-0CF8678DD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15" y="1662334"/>
            <a:ext cx="4423266" cy="3097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52A61B-6CB2-9B41-90B3-B5D73CF26E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70" t="3670" r="11843" b="9966"/>
          <a:stretch/>
        </p:blipFill>
        <p:spPr>
          <a:xfrm>
            <a:off x="6219328" y="1641458"/>
            <a:ext cx="4948510" cy="31231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304242-981A-E64C-BF79-FD3E350F71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38"/>
          <a:stretch/>
        </p:blipFill>
        <p:spPr>
          <a:xfrm>
            <a:off x="6089212" y="1614341"/>
            <a:ext cx="5418905" cy="31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30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5877F41-C28D-BD4C-8B4A-9ABB09230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85" y="250397"/>
            <a:ext cx="2341906" cy="2301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48417-C620-FD42-A26C-B30424364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648" y="250397"/>
            <a:ext cx="2394467" cy="2301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F3FB9F-422E-DC4E-BEDB-EEE4FAABA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85" y="2729496"/>
            <a:ext cx="2341906" cy="2076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B850E-60CA-4242-8B2D-DDF79C8F2D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9915" y="2729334"/>
            <a:ext cx="2376670" cy="2076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CB5E04-89E0-D14F-91A7-0BA130078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0839" y="236496"/>
            <a:ext cx="2386661" cy="23290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06D718-30B7-A84F-A0D1-4111C03C8A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0839" y="2715748"/>
            <a:ext cx="2465588" cy="21038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4D3E50-F8FE-3148-92C5-51C64779BA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" y="4971676"/>
            <a:ext cx="11214878" cy="1749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B74E5-17D5-5241-BF47-5BBCA176B1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1152" y="248321"/>
            <a:ext cx="2473292" cy="23053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DFC585-73C6-8C4A-8408-1C00BC894D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9445" y="2714642"/>
            <a:ext cx="2466216" cy="21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714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D10E33AA-8991-6C43-AC7F-A5456457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Points of interest in a 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BD422A-575B-4A47-8E34-7443987B9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694" y="1303215"/>
            <a:ext cx="10656921" cy="51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5072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97350_UC Template 2018_Esri_rev6-18-18 [Read-Only]" id="{A2DCAFDD-7F05-46E6-A66A-1BE40B1E8C7C}" vid="{5AFC4324-1E73-4888-9064-5A917ABEFE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54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601</Words>
  <Application>Microsoft Office PowerPoint</Application>
  <PresentationFormat>Widescreen</PresentationFormat>
  <Paragraphs>245</Paragraphs>
  <Slides>36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ＭＳ Ｐゴシック</vt:lpstr>
      <vt:lpstr>Arial</vt:lpstr>
      <vt:lpstr>Calibri</vt:lpstr>
      <vt:lpstr>Courier New</vt:lpstr>
      <vt:lpstr>Lucida Console</vt:lpstr>
      <vt:lpstr>Lucida Grande</vt:lpstr>
      <vt:lpstr>Esri_Corporate_Template-Dark</vt:lpstr>
      <vt:lpstr>3D Visualization with the ArcGIS API for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you visualize?</vt:lpstr>
      <vt:lpstr>PowerPoint Presentation</vt:lpstr>
      <vt:lpstr>Points of interest in a city</vt:lpstr>
      <vt:lpstr>City thematic visualization</vt:lpstr>
      <vt:lpstr>Urban Development</vt:lpstr>
      <vt:lpstr>Data</vt:lpstr>
      <vt:lpstr>API Overview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Symbols</vt:lpstr>
      <vt:lpstr>Multivariate mapping with visual variables</vt:lpstr>
      <vt:lpstr>Examples</vt:lpstr>
      <vt:lpstr>Edge Rendering</vt:lpstr>
      <vt:lpstr>Points with Callouts</vt:lpstr>
      <vt:lpstr>Underground</vt:lpstr>
      <vt:lpstr>Scene Background</vt:lpstr>
      <vt:lpstr>Point Clouds</vt:lpstr>
      <vt:lpstr>Demos</vt:lpstr>
      <vt:lpstr>PowerPoint Presentation</vt:lpstr>
      <vt:lpstr>Please Take Our Survey on the App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2018-06-08T21:51:01Z</cp:lastPrinted>
  <dcterms:created xsi:type="dcterms:W3CDTF">2018-06-26T21:37:50Z</dcterms:created>
  <dcterms:modified xsi:type="dcterms:W3CDTF">2018-07-16T05:43:25Z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